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7" r:id="rId2"/>
    <p:sldId id="405" r:id="rId3"/>
    <p:sldId id="397" r:id="rId4"/>
    <p:sldId id="411" r:id="rId5"/>
    <p:sldId id="412" r:id="rId6"/>
    <p:sldId id="417" r:id="rId7"/>
    <p:sldId id="421" r:id="rId8"/>
    <p:sldId id="415" r:id="rId9"/>
    <p:sldId id="418" r:id="rId10"/>
    <p:sldId id="416" r:id="rId11"/>
    <p:sldId id="419" r:id="rId12"/>
    <p:sldId id="422" r:id="rId13"/>
    <p:sldId id="414" r:id="rId14"/>
    <p:sldId id="424" r:id="rId15"/>
    <p:sldId id="404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0" d="100"/>
          <a:sy n="120" d="100"/>
        </p:scale>
        <p:origin x="36" y="-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ED428-BE5E-45E9-BA3E-9A52949DE245}" type="datetimeFigureOut">
              <a:rPr lang="ko-KR" altLang="en-US" smtClean="0"/>
              <a:t>2021-03-23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CAADE-53C4-41A8-8593-297FC70E7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684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0991F-3C34-45F4-9D65-247F7548343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873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2DA7BE-9BF0-4616-8486-FC0C54C0A9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9CD4B94-B57F-41B1-AE0A-07E7C6F09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5036FD-4691-4D55-9C76-84E38C997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2021-03-23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C3E38EE-7E0D-42ED-8194-C996A605D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08125A6-372B-41E2-9DD4-7EA5FB657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793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FE9541-EFA6-4978-B54F-5D510DECD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D928936-99FB-466A-AEAE-F0F820C69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396C3C7-B172-4D5A-A44F-62862D5DA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2021-03-23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30EAF6-BD00-4EBD-84C4-D9EB0530E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D9FE22B-1FE5-46D9-BAB7-D41F2FDD2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262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2FE9DA-B15C-4D8D-B4F2-450717A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AC6BFA9-FF82-4CF1-9F13-B48C845CE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2A9B64A-4B40-4BE9-9A83-7AA1FB35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2021-03-23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D5583B0-D8DD-41C2-8385-82FBE90ED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2FA7B6-D7B7-43B4-9D1D-A376277E8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353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30A05-6EBC-43EC-A219-FEFC6ECCB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409F758-130B-49B9-81E0-1C4CAE805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6E3E727-9CE3-4E48-9C79-3B7788112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8FB4ED7-EABE-4B55-9BDE-882B1CEDF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2021-03-23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BF09EBE-F969-4B59-AC70-82B481A69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F6A7EB6-554B-4FA7-B4D9-C98833A02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9604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DF8AC2-2CD3-4EBD-87CD-E89B1621B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AF53FB3-340E-4688-8D56-79EEFACC6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F285CD1-93EE-43A0-BBDB-C4DDBC1D4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D08375-4556-43E2-AB5F-2C3669AB4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3DC45D8-B494-4A3D-823C-F5210951E5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56B78B2-D8F4-4A70-9862-C5C02132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2021-03-23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F4CED54-8B9A-4E89-AE72-AF2CBC404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26BBF16-188A-4260-A3DD-350EE0D7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167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59E064-3FED-4A42-AC40-C520BAD40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810DF7C-F5F4-4412-A47E-B3352732E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2021-03-23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5BA2150-E1C5-4765-9876-E64A8452F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E6DC12-6A2E-44EC-A44D-AEC8329A8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496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9E6D6DD-23F4-4056-8634-662D5577B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2021-03-23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2A944AB-3814-44CB-B812-452B22C66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8735918-D4B7-4AB9-B343-1A6D9CA24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5864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5D2184-DF76-411C-8B1A-3D71891EE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810F831-3E6E-4BCD-B746-8291D4590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539B888-37C6-44A8-B07C-3DC4959588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3C8D0B3-ACA8-4DC1-9A42-ED1B4E287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2021-03-23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E42E297-5679-4230-A9D9-F54E39CA2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D8D39DD-B00F-418B-A652-88B98D59B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E7A6BA-0468-46D4-B805-CEB8A56FD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3BEE015-6CB9-47AD-95B0-0A9139899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9A44EBB-DB4C-4BAB-AD3A-3E15344B3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D3F6EB2-D24F-42DB-BB2E-281B071F7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2021-03-23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2CA0D07-ECCB-4A03-A539-672FD6B9E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1456DE2-7856-4F25-9627-4B6305B76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653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193582-908F-4777-A625-8C3CEA80C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3B856A6-D057-494D-97A7-B8D9333DC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9CF872-1F96-4729-9DE9-24D476C1A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2021-03-23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1C9F97-4E79-420D-916D-BF604681B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3CD3BB-5B67-43D9-BAF2-98991E20E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57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B2518D5-DD9D-418C-8571-CA44C6ACA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BFF7C9D-CFE2-476D-967E-D46655ECB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A3124A-3052-4780-AA83-68C78EACB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2021-03-23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F37EF3-AAF0-48D8-898C-3E9EE795C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7B4FA1-061C-42A9-ABB1-3907A8E38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341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 userDrawn="1"/>
        </p:nvGrpSpPr>
        <p:grpSpPr>
          <a:xfrm>
            <a:off x="3" y="6718852"/>
            <a:ext cx="12197547" cy="139148"/>
            <a:chOff x="1" y="6718852"/>
            <a:chExt cx="12197547" cy="139148"/>
          </a:xfrm>
        </p:grpSpPr>
        <p:sp>
          <p:nvSpPr>
            <p:cNvPr id="10" name="직사각형 9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 flip="none" rotWithShape="1">
              <a:gsLst>
                <a:gs pos="0">
                  <a:srgbClr val="D90E15"/>
                </a:gs>
                <a:gs pos="89000">
                  <a:schemeClr val="accent2">
                    <a:lumMod val="97000"/>
                    <a:lumOff val="3000"/>
                  </a:schemeClr>
                </a:gs>
                <a:gs pos="100000">
                  <a:srgbClr val="F8AC2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 dirty="0"/>
            </a:p>
          </p:txBody>
        </p:sp>
      </p:grpSp>
      <p:sp>
        <p:nvSpPr>
          <p:cNvPr id="13" name="직사각형 12"/>
          <p:cNvSpPr/>
          <p:nvPr userDrawn="1"/>
        </p:nvSpPr>
        <p:spPr>
          <a:xfrm>
            <a:off x="0" y="0"/>
            <a:ext cx="12197550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4468" y="339631"/>
            <a:ext cx="1097439" cy="151389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5228615" y="6683823"/>
            <a:ext cx="180690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>
                <a:solidFill>
                  <a:schemeClr val="bg1"/>
                </a:solidFill>
              </a:rPr>
              <a:t>ALT Co., Ltd. Confidential &amp; Proprietary</a:t>
            </a:r>
            <a:endParaRPr lang="ko-KR" altLang="en-US" sz="700" dirty="0">
              <a:solidFill>
                <a:schemeClr val="bg1"/>
              </a:solidFill>
            </a:endParaRPr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448800" y="64167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3332A97-002D-44BD-B47E-421F41E4DC7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8052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EB8283D-BB22-4611-B8A6-D71F22049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0C69590-60DD-416A-BE8F-B03717678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AE04CC-2D52-44B8-8E31-E5FCF4D9F2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89B64-727B-402D-AB8A-9084B18A83A7}" type="datetimeFigureOut">
              <a:rPr lang="ko-KR" altLang="en-US" smtClean="0"/>
              <a:t>2021-03-23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C63AB2-D6DD-474C-9B82-40D82CB78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CC11D2-3B41-4CB7-9134-5E1654A83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024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AsMlDptjx8&amp;ab_channel=SonicElectronix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0524" y="1952761"/>
            <a:ext cx="89439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Swan_soundbar_DVT_MIC_sesaling</a:t>
            </a:r>
            <a:r>
              <a:rPr lang="en-US" altLang="ko-KR" sz="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369" y="4735632"/>
            <a:ext cx="2406287" cy="645023"/>
          </a:xfrm>
          <a:prstGeom prst="rect">
            <a:avLst/>
          </a:prstGeom>
        </p:spPr>
      </p:pic>
      <p:grpSp>
        <p:nvGrpSpPr>
          <p:cNvPr id="16" name="그룹 15"/>
          <p:cNvGrpSpPr/>
          <p:nvPr/>
        </p:nvGrpSpPr>
        <p:grpSpPr>
          <a:xfrm>
            <a:off x="3601912" y="5640382"/>
            <a:ext cx="5061199" cy="777352"/>
            <a:chOff x="4061070" y="5710523"/>
            <a:chExt cx="5061199" cy="270579"/>
          </a:xfrm>
        </p:grpSpPr>
        <p:cxnSp>
          <p:nvCxnSpPr>
            <p:cNvPr id="12" name="직선 연결선 11"/>
            <p:cNvCxnSpPr/>
            <p:nvPr/>
          </p:nvCxnSpPr>
          <p:spPr>
            <a:xfrm>
              <a:off x="4072955" y="5710523"/>
              <a:ext cx="501006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061070" y="5719492"/>
              <a:ext cx="104067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ALT Co., Ltd.</a:t>
              </a:r>
              <a:endParaRPr lang="ko-KR" altLang="en-US" sz="11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83394" y="5719492"/>
              <a:ext cx="974947" cy="2089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Issued Date</a:t>
              </a:r>
            </a:p>
            <a:p>
              <a:endParaRPr lang="en-US" altLang="ko-KR" sz="11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r>
                <a:rPr lang="en-US" altLang="ko-KR" sz="11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Issued by </a:t>
              </a:r>
              <a:endParaRPr lang="ko-KR" altLang="en-US" sz="11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771440" y="5718790"/>
              <a:ext cx="889987" cy="2089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2021.03.23</a:t>
              </a:r>
            </a:p>
            <a:p>
              <a:endParaRPr lang="en-US" altLang="ko-KR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SH,</a:t>
              </a:r>
              <a:r>
                <a:rPr lang="ko-KR" altLang="en-US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2732" y="5719492"/>
              <a:ext cx="64953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Ver.1.0</a:t>
              </a:r>
              <a:endParaRPr lang="ko-KR" altLang="en-US" sz="11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 rot="5400000">
            <a:off x="-3218935" y="3218935"/>
            <a:ext cx="6858000" cy="420130"/>
            <a:chOff x="1" y="6718852"/>
            <a:chExt cx="12197547" cy="139148"/>
          </a:xfrm>
        </p:grpSpPr>
        <p:sp>
          <p:nvSpPr>
            <p:cNvPr id="56" name="직사각형 55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 flip="none" rotWithShape="1">
              <a:gsLst>
                <a:gs pos="0">
                  <a:srgbClr val="D90E15"/>
                </a:gs>
                <a:gs pos="89000">
                  <a:schemeClr val="accent2">
                    <a:lumMod val="97000"/>
                    <a:lumOff val="3000"/>
                  </a:schemeClr>
                </a:gs>
                <a:gs pos="100000">
                  <a:srgbClr val="F8AC2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0" y="0"/>
            <a:ext cx="420130" cy="6858000"/>
          </a:xfrm>
          <a:prstGeom prst="rect">
            <a:avLst/>
          </a:prstGeom>
          <a:solidFill>
            <a:srgbClr val="C00C3F">
              <a:alpha val="80000"/>
            </a:srgbClr>
          </a:solidFill>
          <a:ln>
            <a:solidFill>
              <a:srgbClr val="9014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34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AA2DE2E4-259D-4E2E-9822-3736434B3BFC}"/>
              </a:ext>
            </a:extLst>
          </p:cNvPr>
          <p:cNvSpPr txBox="1">
            <a:spLocks/>
          </p:cNvSpPr>
          <p:nvPr/>
        </p:nvSpPr>
        <p:spPr>
          <a:xfrm>
            <a:off x="255789" y="843829"/>
            <a:ext cx="10515600" cy="567550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200" dirty="0"/>
              <a:t>Test info for simple test </a:t>
            </a:r>
          </a:p>
          <a:p>
            <a:pPr lvl="1"/>
            <a:r>
              <a:rPr lang="en-US" altLang="ko-KR" sz="1800" dirty="0"/>
              <a:t>Date : 2021.03.22 14:00~</a:t>
            </a:r>
          </a:p>
          <a:p>
            <a:pPr lvl="1"/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SW version : V19.522.49</a:t>
            </a:r>
          </a:p>
          <a:p>
            <a:pPr lvl="1"/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Location : </a:t>
            </a:r>
            <a:r>
              <a:rPr lang="en-US" altLang="ko-KR" sz="18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Inkel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Anechoi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c room </a:t>
            </a:r>
            <a:endParaRPr lang="en-US" altLang="ko-KR" sz="18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pPr lvl="1"/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Test stream : </a:t>
            </a:r>
            <a:r>
              <a:rPr lang="en-US" altLang="ko-KR" sz="18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Youtube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20-20,000hz Audio Sweep</a:t>
            </a:r>
          </a:p>
          <a:p>
            <a:pPr lvl="2"/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  <a:hlinkClick r:id="rId2"/>
              </a:rPr>
              <a:t>https://www.youtube.com/watch?v=PAsMlDptjx8&amp;ab_channel=SonicElectronix</a:t>
            </a:r>
            <a:endParaRPr lang="en-US" altLang="ko-KR" sz="1800" dirty="0">
              <a:latin typeface="맑은 고딕" panose="020B0503020000020004" pitchFamily="50" charset="-127"/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pPr marL="914400" lvl="2" indent="0">
              <a:buNone/>
            </a:pP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</a:t>
            </a:r>
          </a:p>
          <a:p>
            <a:r>
              <a:rPr lang="en-US" altLang="ko-KR" sz="2200" dirty="0"/>
              <a:t>Test conditions </a:t>
            </a:r>
          </a:p>
          <a:p>
            <a:pPr lvl="1"/>
            <a:r>
              <a:rPr lang="en-US" altLang="ko-KR" sz="1800" dirty="0"/>
              <a:t>Audio source : </a:t>
            </a:r>
            <a:r>
              <a:rPr lang="en-US" altLang="ko-KR" sz="1800" dirty="0" err="1"/>
              <a:t>Youtube</a:t>
            </a:r>
            <a:r>
              <a:rPr lang="en-US" altLang="ko-KR" sz="1800" dirty="0"/>
              <a:t> play using Bluetooth</a:t>
            </a:r>
          </a:p>
          <a:p>
            <a:pPr lvl="1"/>
            <a:r>
              <a:rPr lang="en-US" altLang="ko-KR" sz="1800" dirty="0"/>
              <a:t>Audio play  : </a:t>
            </a:r>
            <a:r>
              <a:rPr lang="en-US" altLang="ko-KR" sz="1800" dirty="0" err="1"/>
              <a:t>SoundBAR</a:t>
            </a:r>
            <a:r>
              <a:rPr lang="en-US" altLang="ko-KR" sz="1800" dirty="0"/>
              <a:t> (Bose Solo TV speaker)</a:t>
            </a:r>
          </a:p>
          <a:p>
            <a:pPr lvl="2"/>
            <a:r>
              <a:rPr lang="en-US" altLang="ko-KR" sz="1800" dirty="0"/>
              <a:t>Audio Source / Play : max volume </a:t>
            </a:r>
          </a:p>
          <a:p>
            <a:pPr lvl="1"/>
            <a:r>
              <a:rPr lang="en-US" altLang="ko-KR" sz="1800" dirty="0"/>
              <a:t>Recording SWAN MIC and playback </a:t>
            </a:r>
          </a:p>
          <a:p>
            <a:pPr lvl="1"/>
            <a:endParaRPr lang="en-US" altLang="ko-KR" sz="1800" dirty="0"/>
          </a:p>
          <a:p>
            <a:r>
              <a:rPr lang="en-US" altLang="ko-KR" sz="2200" dirty="0"/>
              <a:t>Test Flow</a:t>
            </a:r>
          </a:p>
          <a:p>
            <a:pPr lvl="1"/>
            <a:r>
              <a:rPr lang="en-US" altLang="ko-KR" sz="1800" dirty="0"/>
              <a:t>Play audio source (Sweep) -&gt; recording SWAN, opened mic hole</a:t>
            </a:r>
          </a:p>
          <a:p>
            <a:pPr lvl="1"/>
            <a:r>
              <a:rPr lang="en-US" altLang="ko-KR" sz="1800" dirty="0"/>
              <a:t>Play audio source (Sweep) -&gt; recording SWAN, closed mic hole</a:t>
            </a:r>
          </a:p>
          <a:p>
            <a:pPr lvl="1"/>
            <a:r>
              <a:rPr lang="en-US" altLang="ko-KR" sz="1800" dirty="0"/>
              <a:t>Compare raw recording file using adobe Audition</a:t>
            </a:r>
          </a:p>
          <a:p>
            <a:pPr lvl="1"/>
            <a:endParaRPr lang="en-US" altLang="ko-KR" sz="1800" dirty="0"/>
          </a:p>
          <a:p>
            <a:r>
              <a:rPr lang="en-US" altLang="ko-KR" sz="2200" dirty="0"/>
              <a:t>Test command</a:t>
            </a:r>
          </a:p>
          <a:p>
            <a:pPr marL="457200" lvl="1" indent="0">
              <a:buNone/>
            </a:pPr>
            <a:r>
              <a:rPr lang="en-US" altLang="ko-KR" sz="1800" dirty="0" err="1">
                <a:effectLst/>
              </a:rPr>
              <a:t>adb</a:t>
            </a:r>
            <a:r>
              <a:rPr lang="en-US" altLang="ko-KR" sz="1800" dirty="0">
                <a:effectLst/>
              </a:rPr>
              <a:t> shell</a:t>
            </a:r>
          </a:p>
          <a:p>
            <a:pPr marL="457200" lvl="1" indent="0">
              <a:buNone/>
            </a:pPr>
            <a:r>
              <a:rPr lang="en-US" altLang="ko-KR" sz="1800" dirty="0">
                <a:effectLst/>
              </a:rPr>
              <a:t>$ </a:t>
            </a:r>
            <a:r>
              <a:rPr lang="en-US" altLang="ko-KR" sz="1800" dirty="0" err="1">
                <a:effectLst/>
              </a:rPr>
              <a:t>su</a:t>
            </a:r>
            <a:endParaRPr lang="en-US" altLang="ko-KR" sz="1800" dirty="0">
              <a:effectLst/>
            </a:endParaRPr>
          </a:p>
          <a:p>
            <a:pPr marL="457200" lvl="1" indent="0">
              <a:buNone/>
            </a:pPr>
            <a:r>
              <a:rPr lang="en-US" altLang="ko-KR" sz="1800" dirty="0">
                <a:effectLst/>
              </a:rPr>
              <a:t># </a:t>
            </a:r>
            <a:r>
              <a:rPr lang="en-US" altLang="ko-KR" sz="1800" dirty="0" err="1">
                <a:effectLst/>
              </a:rPr>
              <a:t>setenforce</a:t>
            </a:r>
            <a:r>
              <a:rPr lang="en-US" altLang="ko-KR" sz="1800" dirty="0">
                <a:effectLst/>
              </a:rPr>
              <a:t> 0</a:t>
            </a:r>
          </a:p>
          <a:p>
            <a:pPr marL="457200" lvl="1" indent="0">
              <a:buNone/>
            </a:pPr>
            <a:r>
              <a:rPr lang="en-US" altLang="ko-KR" sz="1800" dirty="0">
                <a:effectLst/>
              </a:rPr>
              <a:t># </a:t>
            </a:r>
            <a:r>
              <a:rPr lang="en-US" altLang="ko-KR" sz="1800" dirty="0" err="1">
                <a:effectLst/>
              </a:rPr>
              <a:t>dmesg</a:t>
            </a:r>
            <a:r>
              <a:rPr lang="en-US" altLang="ko-KR" sz="1800" dirty="0">
                <a:effectLst/>
              </a:rPr>
              <a:t> -n 1</a:t>
            </a:r>
          </a:p>
          <a:p>
            <a:pPr marL="457200" lvl="1" indent="0">
              <a:buNone/>
            </a:pPr>
            <a:r>
              <a:rPr lang="en-US" altLang="ko-KR" sz="1800" dirty="0">
                <a:effectLst/>
              </a:rPr>
              <a:t># echo "0 0 0 0" &gt; /proc/sys/kernel/</a:t>
            </a:r>
            <a:r>
              <a:rPr lang="en-US" altLang="ko-KR" sz="1800" dirty="0" err="1">
                <a:effectLst/>
              </a:rPr>
              <a:t>printk</a:t>
            </a:r>
            <a:endParaRPr lang="en-US" altLang="ko-KR" sz="1800" dirty="0">
              <a:effectLst/>
            </a:endParaRPr>
          </a:p>
          <a:p>
            <a:pPr marL="457200" lvl="1" indent="0">
              <a:buNone/>
            </a:pPr>
            <a:r>
              <a:rPr lang="en-US" altLang="ko-KR" sz="1800" dirty="0">
                <a:effectLst/>
              </a:rPr>
              <a:t># service call </a:t>
            </a:r>
            <a:r>
              <a:rPr lang="en-US" altLang="ko-KR" sz="1800" dirty="0" err="1">
                <a:effectLst/>
              </a:rPr>
              <a:t>bluetooth_manager</a:t>
            </a:r>
            <a:r>
              <a:rPr lang="en-US" altLang="ko-KR" sz="1800" dirty="0">
                <a:effectLst/>
              </a:rPr>
              <a:t> 8</a:t>
            </a:r>
          </a:p>
          <a:p>
            <a:pPr marL="457200" lvl="1" indent="0">
              <a:buNone/>
            </a:pPr>
            <a:r>
              <a:rPr lang="en-US" altLang="ko-KR" sz="1800" dirty="0">
                <a:effectLst/>
              </a:rPr>
              <a:t>#</a:t>
            </a:r>
            <a:r>
              <a:rPr lang="ko-KR" altLang="en-US" sz="1800" b="1" dirty="0">
                <a:effectLst/>
              </a:rPr>
              <a:t> </a:t>
            </a:r>
            <a:r>
              <a:rPr lang="en-US" altLang="ko-KR" sz="1800" dirty="0" err="1">
                <a:effectLst/>
              </a:rPr>
              <a:t>tinycap</a:t>
            </a:r>
            <a:r>
              <a:rPr lang="en-US" altLang="ko-KR" sz="1800" dirty="0">
                <a:effectLst/>
              </a:rPr>
              <a:t> /</a:t>
            </a:r>
            <a:r>
              <a:rPr lang="en-US" altLang="ko-KR" sz="1800" dirty="0" err="1">
                <a:effectLst/>
              </a:rPr>
              <a:t>sdcard</a:t>
            </a:r>
            <a:r>
              <a:rPr lang="en-US" altLang="ko-KR" sz="1800" dirty="0">
                <a:effectLst/>
              </a:rPr>
              <a:t>/test.wav -D 0 -d 0 -c 4 -r 48000 -b 32 -p 384 -n 32 -T 120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4819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AA2DE2E4-259D-4E2E-9822-3736434B3BFC}"/>
              </a:ext>
            </a:extLst>
          </p:cNvPr>
          <p:cNvSpPr txBox="1">
            <a:spLocks/>
          </p:cNvSpPr>
          <p:nvPr/>
        </p:nvSpPr>
        <p:spPr>
          <a:xfrm>
            <a:off x="255789" y="8438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 sealing spec by RFP</a:t>
            </a:r>
          </a:p>
          <a:p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ADL/ADD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RFP                                   DVT design         </a:t>
            </a:r>
            <a:endParaRPr lang="ko-KR" altLang="en-US" dirty="0"/>
          </a:p>
        </p:txBody>
      </p:sp>
      <p:pic>
        <p:nvPicPr>
          <p:cNvPr id="5" name="그림 3">
            <a:extLst>
              <a:ext uri="{FF2B5EF4-FFF2-40B4-BE49-F238E27FC236}">
                <a16:creationId xmlns:a16="http://schemas.microsoft.com/office/drawing/2014/main" id="{36F7666D-6F5C-4174-9257-5F097D16C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733" y="1352542"/>
            <a:ext cx="8538497" cy="303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A6165C4D-A4BE-4A46-B75E-A16489963F37}"/>
              </a:ext>
            </a:extLst>
          </p:cNvPr>
          <p:cNvSpPr/>
          <p:nvPr/>
        </p:nvSpPr>
        <p:spPr>
          <a:xfrm>
            <a:off x="2477767" y="2869908"/>
            <a:ext cx="7017463" cy="5672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D8AD879-83CE-4863-89C6-029E36E8C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19" y="4895986"/>
            <a:ext cx="7179732" cy="1801385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A6A6F514-F214-416A-9EBA-D3697DA8A8CF}"/>
              </a:ext>
            </a:extLst>
          </p:cNvPr>
          <p:cNvSpPr/>
          <p:nvPr/>
        </p:nvSpPr>
        <p:spPr>
          <a:xfrm>
            <a:off x="872068" y="5796678"/>
            <a:ext cx="6493931" cy="5672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8C38417-4517-49E7-BB78-993EEE8FB2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0132" y="5039231"/>
            <a:ext cx="3984839" cy="121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5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AA2DE2E4-259D-4E2E-9822-3736434B3BFC}"/>
              </a:ext>
            </a:extLst>
          </p:cNvPr>
          <p:cNvSpPr txBox="1">
            <a:spLocks/>
          </p:cNvSpPr>
          <p:nvPr/>
        </p:nvSpPr>
        <p:spPr>
          <a:xfrm>
            <a:off x="255789" y="8438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Test picture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AEE187-0FE1-4A6E-9BD2-AEAC40A7C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168" y="1422398"/>
            <a:ext cx="2485908" cy="511386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3A3BD8C-4BE3-4638-AFE5-80B590710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824" y="1422398"/>
            <a:ext cx="4924611" cy="239390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8B9E9C9-F946-41D8-9A0E-23ED0CA4A2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6825" y="4142960"/>
            <a:ext cx="4924612" cy="2393909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532D116-2703-4753-A511-3055102627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4926" y="1422398"/>
            <a:ext cx="2485906" cy="511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05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AA2DE2E4-259D-4E2E-9822-3736434B3BFC}"/>
              </a:ext>
            </a:extLst>
          </p:cNvPr>
          <p:cNvSpPr txBox="1">
            <a:spLocks/>
          </p:cNvSpPr>
          <p:nvPr/>
        </p:nvSpPr>
        <p:spPr>
          <a:xfrm>
            <a:off x="255789" y="8438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DVT rubber</a:t>
            </a:r>
          </a:p>
          <a:p>
            <a:pPr lvl="1"/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  <p:pic>
        <p:nvPicPr>
          <p:cNvPr id="4" name="圖片 6">
            <a:extLst>
              <a:ext uri="{FF2B5EF4-FFF2-40B4-BE49-F238E27FC236}">
                <a16:creationId xmlns:a16="http://schemas.microsoft.com/office/drawing/2014/main" id="{80BD2484-7982-4796-A4A6-2562E4D5E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781" y="1174894"/>
            <a:ext cx="3600000" cy="97587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6A09A28C-BC44-4C37-A28D-69D4FFBF5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23" y="1543585"/>
            <a:ext cx="3600000" cy="413293"/>
          </a:xfrm>
          <a:prstGeom prst="rect">
            <a:avLst/>
          </a:prstGeom>
        </p:spPr>
      </p:pic>
      <p:sp>
        <p:nvSpPr>
          <p:cNvPr id="6" name="矩形 9">
            <a:extLst>
              <a:ext uri="{FF2B5EF4-FFF2-40B4-BE49-F238E27FC236}">
                <a16:creationId xmlns:a16="http://schemas.microsoft.com/office/drawing/2014/main" id="{22698D64-FDEE-41CE-B152-C53CF1121246}"/>
              </a:ext>
            </a:extLst>
          </p:cNvPr>
          <p:cNvSpPr/>
          <p:nvPr/>
        </p:nvSpPr>
        <p:spPr>
          <a:xfrm>
            <a:off x="5012781" y="805562"/>
            <a:ext cx="3530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SPONGE_MIC_SILICON </a:t>
            </a:r>
            <a:r>
              <a:rPr lang="en-US" altLang="zh-TW" dirty="0"/>
              <a:t>1.1t</a:t>
            </a:r>
            <a:endParaRPr lang="zh-TW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F445233-6135-4E86-8348-0851BA4FE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910" y="2252134"/>
            <a:ext cx="4358282" cy="352213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F209DC6-7851-4B6D-ADDF-6704917E6A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44" y="2252134"/>
            <a:ext cx="1590817" cy="3522133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BC90C276-BF41-4884-A713-61AB56D1BB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4390" y="2282267"/>
            <a:ext cx="4402210" cy="349200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7D5EFA44-84BA-41BD-8269-90BB325D3E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4376" y="2281600"/>
            <a:ext cx="1678041" cy="3492667"/>
          </a:xfrm>
          <a:prstGeom prst="rect">
            <a:avLst/>
          </a:prstGeom>
        </p:spPr>
      </p:pic>
      <p:sp>
        <p:nvSpPr>
          <p:cNvPr id="20" name="矩形 9">
            <a:extLst>
              <a:ext uri="{FF2B5EF4-FFF2-40B4-BE49-F238E27FC236}">
                <a16:creationId xmlns:a16="http://schemas.microsoft.com/office/drawing/2014/main" id="{C10E7F2A-1C9A-4E03-8998-8F842DDEBF59}"/>
              </a:ext>
            </a:extLst>
          </p:cNvPr>
          <p:cNvSpPr/>
          <p:nvPr/>
        </p:nvSpPr>
        <p:spPr>
          <a:xfrm>
            <a:off x="255789" y="5903076"/>
            <a:ext cx="3530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/>
              <a:t>MIC</a:t>
            </a:r>
            <a:r>
              <a:rPr lang="ko-KR" altLang="en-US"/>
              <a:t> </a:t>
            </a:r>
            <a:r>
              <a:rPr lang="en-US" altLang="ko-KR"/>
              <a:t>hole open</a:t>
            </a:r>
            <a:endParaRPr lang="zh-TW" altLang="en-US" dirty="0"/>
          </a:p>
        </p:txBody>
      </p:sp>
      <p:sp>
        <p:nvSpPr>
          <p:cNvPr id="21" name="矩形 9">
            <a:extLst>
              <a:ext uri="{FF2B5EF4-FFF2-40B4-BE49-F238E27FC236}">
                <a16:creationId xmlns:a16="http://schemas.microsoft.com/office/drawing/2014/main" id="{22CCA461-A172-4746-A118-8AA9C682CCB6}"/>
              </a:ext>
            </a:extLst>
          </p:cNvPr>
          <p:cNvSpPr/>
          <p:nvPr/>
        </p:nvSpPr>
        <p:spPr>
          <a:xfrm>
            <a:off x="5977374" y="5876048"/>
            <a:ext cx="3530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MIC</a:t>
            </a:r>
            <a:r>
              <a:rPr lang="ko-KR" altLang="en-US" dirty="0"/>
              <a:t> </a:t>
            </a:r>
            <a:r>
              <a:rPr lang="en-US" altLang="ko-KR" dirty="0"/>
              <a:t>hole closed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2657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8830316-9B5B-442F-8E3A-BF4334014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70" y="2930238"/>
            <a:ext cx="7266142" cy="360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CCA47F5-9507-4F91-9497-445ED48DC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70" y="1495426"/>
            <a:ext cx="2647950" cy="6381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7A9755-ED35-4495-B453-9169342C6BDD}"/>
              </a:ext>
            </a:extLst>
          </p:cNvPr>
          <p:cNvSpPr txBox="1"/>
          <p:nvPr/>
        </p:nvSpPr>
        <p:spPr>
          <a:xfrm>
            <a:off x="189970" y="2208754"/>
            <a:ext cx="4351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CH1~4 : MIC hole open</a:t>
            </a:r>
          </a:p>
          <a:p>
            <a:r>
              <a:rPr lang="en-US" altLang="ko-KR" dirty="0"/>
              <a:t>CH5~8 : MIC hole closed</a:t>
            </a:r>
            <a:endParaRPr lang="ko-KR" altLang="en-US" dirty="0"/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E6E601ED-DFA0-438C-92FC-24E1386B634A}"/>
              </a:ext>
            </a:extLst>
          </p:cNvPr>
          <p:cNvSpPr txBox="1">
            <a:spLocks/>
          </p:cNvSpPr>
          <p:nvPr/>
        </p:nvSpPr>
        <p:spPr>
          <a:xfrm>
            <a:off x="255789" y="8438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Test result marge</a:t>
            </a:r>
          </a:p>
          <a:p>
            <a:pPr lvl="1"/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8228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1554F00-00B3-4A39-B1B0-79D15D2DF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4" y="892464"/>
            <a:ext cx="6247870" cy="54739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4E8D4A-75D3-4BE4-B04B-505CC33B8A7D}"/>
              </a:ext>
            </a:extLst>
          </p:cNvPr>
          <p:cNvSpPr txBox="1"/>
          <p:nvPr/>
        </p:nvSpPr>
        <p:spPr>
          <a:xfrm>
            <a:off x="6832601" y="892464"/>
            <a:ext cx="4351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Weak point : 300 / 500hz</a:t>
            </a:r>
            <a:endParaRPr lang="ko-KR" altLang="en-US" dirty="0"/>
          </a:p>
        </p:txBody>
      </p:sp>
      <p:sp>
        <p:nvSpPr>
          <p:cNvPr id="4" name="화살표: 아래쪽 3">
            <a:extLst>
              <a:ext uri="{FF2B5EF4-FFF2-40B4-BE49-F238E27FC236}">
                <a16:creationId xmlns:a16="http://schemas.microsoft.com/office/drawing/2014/main" id="{07E82331-EA94-4EDE-968D-0A93400DBE26}"/>
              </a:ext>
            </a:extLst>
          </p:cNvPr>
          <p:cNvSpPr/>
          <p:nvPr/>
        </p:nvSpPr>
        <p:spPr>
          <a:xfrm>
            <a:off x="3496733" y="3278067"/>
            <a:ext cx="270934" cy="7027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화살표: 아래쪽 4">
            <a:extLst>
              <a:ext uri="{FF2B5EF4-FFF2-40B4-BE49-F238E27FC236}">
                <a16:creationId xmlns:a16="http://schemas.microsoft.com/office/drawing/2014/main" id="{0A8FAD88-3E80-4CF1-8469-654341A3D086}"/>
              </a:ext>
            </a:extLst>
          </p:cNvPr>
          <p:cNvSpPr/>
          <p:nvPr/>
        </p:nvSpPr>
        <p:spPr>
          <a:xfrm>
            <a:off x="3767667" y="3278066"/>
            <a:ext cx="270934" cy="7027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39CA6-F19B-462C-9E81-546C148DB42A}"/>
              </a:ext>
            </a:extLst>
          </p:cNvPr>
          <p:cNvSpPr txBox="1"/>
          <p:nvPr/>
        </p:nvSpPr>
        <p:spPr>
          <a:xfrm>
            <a:off x="338668" y="4276668"/>
            <a:ext cx="1803399" cy="371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MIC hole open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5CC0B1-A580-4A62-8B08-B4FA608B2D7C}"/>
              </a:ext>
            </a:extLst>
          </p:cNvPr>
          <p:cNvSpPr txBox="1"/>
          <p:nvPr/>
        </p:nvSpPr>
        <p:spPr>
          <a:xfrm>
            <a:off x="338668" y="5682135"/>
            <a:ext cx="1879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MIC hole closed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274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AA2DE2E4-259D-4E2E-9822-3736434B3BFC}"/>
              </a:ext>
            </a:extLst>
          </p:cNvPr>
          <p:cNvSpPr txBox="1">
            <a:spLocks/>
          </p:cNvSpPr>
          <p:nvPr/>
        </p:nvSpPr>
        <p:spPr>
          <a:xfrm>
            <a:off x="255789" y="8438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DVT new rubber</a:t>
            </a:r>
          </a:p>
          <a:p>
            <a:pPr lvl="1"/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B165F7A-461D-4107-BC3A-03F3B6199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129" y="2493370"/>
            <a:ext cx="4373629" cy="35208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401A6B2-707F-428F-BB63-893205C86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1" y="2493370"/>
            <a:ext cx="1412225" cy="35208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CBD1978-24D6-447E-838F-B21413358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7349" y="2493370"/>
            <a:ext cx="4428461" cy="35208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BC40813-3DEB-4E65-8FC4-14574CF7C1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2933" y="2493370"/>
            <a:ext cx="1338638" cy="3520800"/>
          </a:xfrm>
          <a:prstGeom prst="rect">
            <a:avLst/>
          </a:prstGeom>
        </p:spPr>
      </p:pic>
      <p:pic>
        <p:nvPicPr>
          <p:cNvPr id="11" name="圖片 5">
            <a:extLst>
              <a:ext uri="{FF2B5EF4-FFF2-40B4-BE49-F238E27FC236}">
                <a16:creationId xmlns:a16="http://schemas.microsoft.com/office/drawing/2014/main" id="{EE3E31B7-C21A-42EC-B313-A4E13525F2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801" y="839812"/>
            <a:ext cx="3600000" cy="995844"/>
          </a:xfrm>
          <a:prstGeom prst="rect">
            <a:avLst/>
          </a:prstGeom>
        </p:spPr>
      </p:pic>
      <p:pic>
        <p:nvPicPr>
          <p:cNvPr id="12" name="圖片 3">
            <a:extLst>
              <a:ext uri="{FF2B5EF4-FFF2-40B4-BE49-F238E27FC236}">
                <a16:creationId xmlns:a16="http://schemas.microsoft.com/office/drawing/2014/main" id="{6D6768D5-98F3-47E5-AA26-3BDF65E5D8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989" y="1312675"/>
            <a:ext cx="3600000" cy="40686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83A7C0B-93F8-4A6D-BEF4-49490F44499B}"/>
              </a:ext>
            </a:extLst>
          </p:cNvPr>
          <p:cNvSpPr txBox="1"/>
          <p:nvPr/>
        </p:nvSpPr>
        <p:spPr>
          <a:xfrm>
            <a:off x="5115983" y="544509"/>
            <a:ext cx="6100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/>
              <a:t>SPONGE_MIC_SILICON </a:t>
            </a:r>
            <a:r>
              <a:rPr lang="en-US" altLang="zh-TW" dirty="0"/>
              <a:t>0.5t</a:t>
            </a:r>
            <a:endParaRPr lang="zh-TW" altLang="en-US" dirty="0"/>
          </a:p>
        </p:txBody>
      </p:sp>
      <p:sp>
        <p:nvSpPr>
          <p:cNvPr id="16" name="矩形 9">
            <a:extLst>
              <a:ext uri="{FF2B5EF4-FFF2-40B4-BE49-F238E27FC236}">
                <a16:creationId xmlns:a16="http://schemas.microsoft.com/office/drawing/2014/main" id="{A2A3CBBC-17EA-4B3C-96EE-1CFAECA8A843}"/>
              </a:ext>
            </a:extLst>
          </p:cNvPr>
          <p:cNvSpPr/>
          <p:nvPr/>
        </p:nvSpPr>
        <p:spPr>
          <a:xfrm>
            <a:off x="272722" y="6253233"/>
            <a:ext cx="3530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MIC</a:t>
            </a:r>
            <a:r>
              <a:rPr lang="ko-KR" altLang="en-US" dirty="0"/>
              <a:t> </a:t>
            </a:r>
            <a:r>
              <a:rPr lang="en-US" altLang="ko-KR" dirty="0"/>
              <a:t>hole open</a:t>
            </a:r>
            <a:endParaRPr lang="zh-TW" altLang="en-US" dirty="0"/>
          </a:p>
        </p:txBody>
      </p:sp>
      <p:sp>
        <p:nvSpPr>
          <p:cNvPr id="17" name="矩形 9">
            <a:extLst>
              <a:ext uri="{FF2B5EF4-FFF2-40B4-BE49-F238E27FC236}">
                <a16:creationId xmlns:a16="http://schemas.microsoft.com/office/drawing/2014/main" id="{218F17C7-102F-464D-8189-0EE0955CCDF1}"/>
              </a:ext>
            </a:extLst>
          </p:cNvPr>
          <p:cNvSpPr/>
          <p:nvPr/>
        </p:nvSpPr>
        <p:spPr>
          <a:xfrm>
            <a:off x="5994307" y="6226205"/>
            <a:ext cx="3530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MIC</a:t>
            </a:r>
            <a:r>
              <a:rPr lang="ko-KR" altLang="en-US" dirty="0"/>
              <a:t> </a:t>
            </a:r>
            <a:r>
              <a:rPr lang="en-US" altLang="ko-KR" dirty="0"/>
              <a:t>hole closed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18499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A136995-0172-4344-87F0-DFC58783E9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69"/>
          <a:stretch/>
        </p:blipFill>
        <p:spPr>
          <a:xfrm>
            <a:off x="175024" y="2848219"/>
            <a:ext cx="6158043" cy="375164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B717D23D-6FCA-405E-8FAF-B01EEBACF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11" y="1340379"/>
            <a:ext cx="2619375" cy="6381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C3DEF5-077B-4FEA-9AAD-62C7F52C9460}"/>
              </a:ext>
            </a:extLst>
          </p:cNvPr>
          <p:cNvSpPr txBox="1"/>
          <p:nvPr/>
        </p:nvSpPr>
        <p:spPr>
          <a:xfrm>
            <a:off x="342370" y="2090221"/>
            <a:ext cx="4351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CH1~4 : MIC hole open</a:t>
            </a:r>
          </a:p>
          <a:p>
            <a:r>
              <a:rPr lang="en-US" altLang="ko-KR" dirty="0"/>
              <a:t>CH5~8 : MIC hole closed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21967E3B-B54D-477E-8BDC-A69A6E031F64}"/>
              </a:ext>
            </a:extLst>
          </p:cNvPr>
          <p:cNvSpPr txBox="1">
            <a:spLocks/>
          </p:cNvSpPr>
          <p:nvPr/>
        </p:nvSpPr>
        <p:spPr>
          <a:xfrm>
            <a:off x="255789" y="8438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Test result marge</a:t>
            </a:r>
          </a:p>
          <a:p>
            <a:pPr lvl="1"/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5128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AA2DE2E4-259D-4E2E-9822-3736434B3BFC}"/>
              </a:ext>
            </a:extLst>
          </p:cNvPr>
          <p:cNvSpPr txBox="1">
            <a:spLocks/>
          </p:cNvSpPr>
          <p:nvPr/>
        </p:nvSpPr>
        <p:spPr>
          <a:xfrm>
            <a:off x="255789" y="8438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DVT new rubber + </a:t>
            </a:r>
            <a:r>
              <a:rPr lang="en-US" altLang="zh-CN" sz="2800" dirty="0"/>
              <a:t>add 0.5t thickness</a:t>
            </a:r>
            <a:endParaRPr lang="zh-TW" altLang="en-US" sz="2800" dirty="0"/>
          </a:p>
          <a:p>
            <a:endParaRPr lang="en-US" altLang="ko-KR" dirty="0"/>
          </a:p>
          <a:p>
            <a:pPr lvl="1"/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2D1CFD3-8529-4554-B839-4264ADB28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327" y="2705405"/>
            <a:ext cx="3978247" cy="35208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88C9833-006A-4602-A2DC-0F1B466C2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72" y="2705405"/>
            <a:ext cx="1295449" cy="35208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1974F5-A546-472E-B2D5-83484D299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885" y="2705405"/>
            <a:ext cx="4437015" cy="35208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27A7FB6-2C5F-4E41-8017-E866D91CBF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4070" y="2705405"/>
            <a:ext cx="1329799" cy="3520800"/>
          </a:xfrm>
          <a:prstGeom prst="rect">
            <a:avLst/>
          </a:prstGeom>
        </p:spPr>
      </p:pic>
      <p:pic>
        <p:nvPicPr>
          <p:cNvPr id="13" name="圖片 5">
            <a:extLst>
              <a:ext uri="{FF2B5EF4-FFF2-40B4-BE49-F238E27FC236}">
                <a16:creationId xmlns:a16="http://schemas.microsoft.com/office/drawing/2014/main" id="{7F158BDE-F5BB-4A7E-A7BE-140CFC8403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6100" y="1515721"/>
            <a:ext cx="3600000" cy="995844"/>
          </a:xfrm>
          <a:prstGeom prst="rect">
            <a:avLst/>
          </a:prstGeom>
        </p:spPr>
      </p:pic>
      <p:pic>
        <p:nvPicPr>
          <p:cNvPr id="14" name="圖片 3">
            <a:extLst>
              <a:ext uri="{FF2B5EF4-FFF2-40B4-BE49-F238E27FC236}">
                <a16:creationId xmlns:a16="http://schemas.microsoft.com/office/drawing/2014/main" id="{09C0F7D8-D6B2-42C0-A43D-B4FF5B5263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522" y="1787107"/>
            <a:ext cx="3600000" cy="40686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34D5A51-3EB6-486F-BA9C-CE5603C71FFA}"/>
              </a:ext>
            </a:extLst>
          </p:cNvPr>
          <p:cNvSpPr txBox="1"/>
          <p:nvPr/>
        </p:nvSpPr>
        <p:spPr>
          <a:xfrm>
            <a:off x="4805074" y="1241305"/>
            <a:ext cx="6100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/>
              <a:t>SPONGE_MIC_SILICON </a:t>
            </a:r>
            <a:r>
              <a:rPr lang="en-US" altLang="zh-TW" dirty="0"/>
              <a:t>0.5t</a:t>
            </a:r>
            <a:endParaRPr lang="zh-TW" altLang="en-US" dirty="0"/>
          </a:p>
        </p:txBody>
      </p:sp>
      <p:sp>
        <p:nvSpPr>
          <p:cNvPr id="17" name="矩形 9">
            <a:extLst>
              <a:ext uri="{FF2B5EF4-FFF2-40B4-BE49-F238E27FC236}">
                <a16:creationId xmlns:a16="http://schemas.microsoft.com/office/drawing/2014/main" id="{AD9E621C-B97E-4445-BFED-DC44E265DB30}"/>
              </a:ext>
            </a:extLst>
          </p:cNvPr>
          <p:cNvSpPr/>
          <p:nvPr/>
        </p:nvSpPr>
        <p:spPr>
          <a:xfrm>
            <a:off x="272722" y="6253233"/>
            <a:ext cx="3530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MIC</a:t>
            </a:r>
            <a:r>
              <a:rPr lang="ko-KR" altLang="en-US" dirty="0"/>
              <a:t> </a:t>
            </a:r>
            <a:r>
              <a:rPr lang="en-US" altLang="ko-KR" dirty="0"/>
              <a:t>hole open</a:t>
            </a:r>
            <a:endParaRPr lang="zh-TW" altLang="en-US" dirty="0"/>
          </a:p>
        </p:txBody>
      </p:sp>
      <p:sp>
        <p:nvSpPr>
          <p:cNvPr id="18" name="矩形 9">
            <a:extLst>
              <a:ext uri="{FF2B5EF4-FFF2-40B4-BE49-F238E27FC236}">
                <a16:creationId xmlns:a16="http://schemas.microsoft.com/office/drawing/2014/main" id="{2F257BDC-0DB1-499F-8D9C-6A9C704FA572}"/>
              </a:ext>
            </a:extLst>
          </p:cNvPr>
          <p:cNvSpPr/>
          <p:nvPr/>
        </p:nvSpPr>
        <p:spPr>
          <a:xfrm>
            <a:off x="5994307" y="6226205"/>
            <a:ext cx="3530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MIC</a:t>
            </a:r>
            <a:r>
              <a:rPr lang="ko-KR" altLang="en-US" dirty="0"/>
              <a:t> </a:t>
            </a:r>
            <a:r>
              <a:rPr lang="en-US" altLang="ko-KR" dirty="0"/>
              <a:t>hole closed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40804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B220B97-3C8A-4159-8536-4F6BACE69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970"/>
          <a:stretch/>
        </p:blipFill>
        <p:spPr>
          <a:xfrm>
            <a:off x="255789" y="2870199"/>
            <a:ext cx="6527799" cy="3688821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AE9B942-A6D3-46DB-96A2-A29EAA6BC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89" y="1362506"/>
            <a:ext cx="2619375" cy="638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E7C483-7ED1-425C-B68D-2EF24E134ECC}"/>
              </a:ext>
            </a:extLst>
          </p:cNvPr>
          <p:cNvSpPr txBox="1"/>
          <p:nvPr/>
        </p:nvSpPr>
        <p:spPr>
          <a:xfrm>
            <a:off x="369560" y="2157954"/>
            <a:ext cx="4351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CH1~4 : MIC hole open</a:t>
            </a:r>
          </a:p>
          <a:p>
            <a:r>
              <a:rPr lang="en-US" altLang="ko-KR" dirty="0"/>
              <a:t>CH5~8 : MIC hole closed</a:t>
            </a:r>
            <a:endParaRPr lang="ko-KR" altLang="en-US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988AD352-2FD5-4EFB-AAF6-7F3A8ED7E726}"/>
              </a:ext>
            </a:extLst>
          </p:cNvPr>
          <p:cNvSpPr txBox="1">
            <a:spLocks/>
          </p:cNvSpPr>
          <p:nvPr/>
        </p:nvSpPr>
        <p:spPr>
          <a:xfrm>
            <a:off x="255789" y="8438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Test result marge</a:t>
            </a:r>
          </a:p>
          <a:p>
            <a:pPr lvl="1"/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7845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1">
            <a:extLst>
              <a:ext uri="{FF2B5EF4-FFF2-40B4-BE49-F238E27FC236}">
                <a16:creationId xmlns:a16="http://schemas.microsoft.com/office/drawing/2014/main" id="{3968D62F-F380-459C-B95C-3E2FF165D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001" y="1359530"/>
            <a:ext cx="7249998" cy="4664334"/>
          </a:xfrm>
          <a:prstGeom prst="rect">
            <a:avLst/>
          </a:prstGeom>
        </p:spPr>
      </p:pic>
      <p:cxnSp>
        <p:nvCxnSpPr>
          <p:cNvPr id="8" name="直線單箭頭接點 18">
            <a:extLst>
              <a:ext uri="{FF2B5EF4-FFF2-40B4-BE49-F238E27FC236}">
                <a16:creationId xmlns:a16="http://schemas.microsoft.com/office/drawing/2014/main" id="{BBCD6A2E-067E-4C4E-9A85-2C1422102AD5}"/>
              </a:ext>
            </a:extLst>
          </p:cNvPr>
          <p:cNvCxnSpPr>
            <a:cxnSpLocks/>
          </p:cNvCxnSpPr>
          <p:nvPr/>
        </p:nvCxnSpPr>
        <p:spPr>
          <a:xfrm flipH="1" flipV="1">
            <a:off x="4800383" y="4238331"/>
            <a:ext cx="19049" cy="7524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19">
            <a:extLst>
              <a:ext uri="{FF2B5EF4-FFF2-40B4-BE49-F238E27FC236}">
                <a16:creationId xmlns:a16="http://schemas.microsoft.com/office/drawing/2014/main" id="{DEEF1825-19A9-45AA-A4D9-3E292C9958E6}"/>
              </a:ext>
            </a:extLst>
          </p:cNvPr>
          <p:cNvSpPr txBox="1"/>
          <p:nvPr/>
        </p:nvSpPr>
        <p:spPr>
          <a:xfrm>
            <a:off x="4333657" y="5057481"/>
            <a:ext cx="1159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Silicon MIC</a:t>
            </a:r>
            <a:endParaRPr lang="zh-TW" altLang="en-US" sz="1400" dirty="0"/>
          </a:p>
        </p:txBody>
      </p:sp>
      <p:sp>
        <p:nvSpPr>
          <p:cNvPr id="11" name="文字方塊 21">
            <a:extLst>
              <a:ext uri="{FF2B5EF4-FFF2-40B4-BE49-F238E27FC236}">
                <a16:creationId xmlns:a16="http://schemas.microsoft.com/office/drawing/2014/main" id="{C16443F6-6A58-4D2D-8326-298D5C02BA63}"/>
              </a:ext>
            </a:extLst>
          </p:cNvPr>
          <p:cNvSpPr txBox="1"/>
          <p:nvPr/>
        </p:nvSpPr>
        <p:spPr>
          <a:xfrm>
            <a:off x="3705010" y="2545148"/>
            <a:ext cx="1095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MIC Board</a:t>
            </a:r>
            <a:endParaRPr lang="zh-TW" altLang="en-US" sz="1400" dirty="0"/>
          </a:p>
        </p:txBody>
      </p:sp>
      <p:sp>
        <p:nvSpPr>
          <p:cNvPr id="13" name="文字方塊 23">
            <a:extLst>
              <a:ext uri="{FF2B5EF4-FFF2-40B4-BE49-F238E27FC236}">
                <a16:creationId xmlns:a16="http://schemas.microsoft.com/office/drawing/2014/main" id="{614DEB1E-1028-4E6A-A6E7-FE6BA561535B}"/>
              </a:ext>
            </a:extLst>
          </p:cNvPr>
          <p:cNvSpPr txBox="1"/>
          <p:nvPr/>
        </p:nvSpPr>
        <p:spPr>
          <a:xfrm>
            <a:off x="5670014" y="4990806"/>
            <a:ext cx="2333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Sponge MIC Silicon (new)</a:t>
            </a:r>
            <a:endParaRPr lang="zh-TW" altLang="en-US" sz="1400" dirty="0"/>
          </a:p>
        </p:txBody>
      </p:sp>
      <p:cxnSp>
        <p:nvCxnSpPr>
          <p:cNvPr id="14" name="直線單箭頭接點 25">
            <a:extLst>
              <a:ext uri="{FF2B5EF4-FFF2-40B4-BE49-F238E27FC236}">
                <a16:creationId xmlns:a16="http://schemas.microsoft.com/office/drawing/2014/main" id="{8DE1BB3B-A7CE-4F06-AF2A-022CBB02DADA}"/>
              </a:ext>
            </a:extLst>
          </p:cNvPr>
          <p:cNvCxnSpPr>
            <a:cxnSpLocks/>
          </p:cNvCxnSpPr>
          <p:nvPr/>
        </p:nvCxnSpPr>
        <p:spPr>
          <a:xfrm flipH="1">
            <a:off x="7600733" y="2428944"/>
            <a:ext cx="333375" cy="7521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26">
            <a:extLst>
              <a:ext uri="{FF2B5EF4-FFF2-40B4-BE49-F238E27FC236}">
                <a16:creationId xmlns:a16="http://schemas.microsoft.com/office/drawing/2014/main" id="{86C35626-5555-4561-9750-E019758B1549}"/>
              </a:ext>
            </a:extLst>
          </p:cNvPr>
          <p:cNvSpPr txBox="1"/>
          <p:nvPr/>
        </p:nvSpPr>
        <p:spPr>
          <a:xfrm>
            <a:off x="7605496" y="2121167"/>
            <a:ext cx="1095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Top Cover</a:t>
            </a:r>
            <a:endParaRPr lang="zh-TW" altLang="en-US" sz="1400" dirty="0"/>
          </a:p>
        </p:txBody>
      </p:sp>
      <p:sp>
        <p:nvSpPr>
          <p:cNvPr id="16" name="文字方塊 29">
            <a:extLst>
              <a:ext uri="{FF2B5EF4-FFF2-40B4-BE49-F238E27FC236}">
                <a16:creationId xmlns:a16="http://schemas.microsoft.com/office/drawing/2014/main" id="{F3EB7430-ACED-4FC0-801F-4C2AE0E86057}"/>
              </a:ext>
            </a:extLst>
          </p:cNvPr>
          <p:cNvSpPr txBox="1"/>
          <p:nvPr/>
        </p:nvSpPr>
        <p:spPr>
          <a:xfrm>
            <a:off x="139700" y="911860"/>
            <a:ext cx="2128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MIC board assembly</a:t>
            </a:r>
            <a:endParaRPr lang="zh-TW" altLang="en-US" sz="1400" dirty="0"/>
          </a:p>
        </p:txBody>
      </p:sp>
      <p:cxnSp>
        <p:nvCxnSpPr>
          <p:cNvPr id="10" name="直線單箭頭接點 20">
            <a:extLst>
              <a:ext uri="{FF2B5EF4-FFF2-40B4-BE49-F238E27FC236}">
                <a16:creationId xmlns:a16="http://schemas.microsoft.com/office/drawing/2014/main" id="{4FBE03C6-F6C1-4535-AE04-CEA6AB255101}"/>
              </a:ext>
            </a:extLst>
          </p:cNvPr>
          <p:cNvCxnSpPr>
            <a:cxnSpLocks/>
          </p:cNvCxnSpPr>
          <p:nvPr/>
        </p:nvCxnSpPr>
        <p:spPr>
          <a:xfrm>
            <a:off x="4422767" y="2817533"/>
            <a:ext cx="381000" cy="6173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字方塊 23">
            <a:extLst>
              <a:ext uri="{FF2B5EF4-FFF2-40B4-BE49-F238E27FC236}">
                <a16:creationId xmlns:a16="http://schemas.microsoft.com/office/drawing/2014/main" id="{7E65392C-418C-48F2-AD61-846949506F18}"/>
              </a:ext>
            </a:extLst>
          </p:cNvPr>
          <p:cNvSpPr txBox="1"/>
          <p:nvPr/>
        </p:nvSpPr>
        <p:spPr>
          <a:xfrm>
            <a:off x="3867963" y="6139489"/>
            <a:ext cx="2333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to add 0.5t thickness</a:t>
            </a:r>
            <a:endParaRPr lang="zh-TW" altLang="en-US" sz="1400" dirty="0"/>
          </a:p>
        </p:txBody>
      </p:sp>
      <p:cxnSp>
        <p:nvCxnSpPr>
          <p:cNvPr id="12" name="直線單箭頭接點 22">
            <a:extLst>
              <a:ext uri="{FF2B5EF4-FFF2-40B4-BE49-F238E27FC236}">
                <a16:creationId xmlns:a16="http://schemas.microsoft.com/office/drawing/2014/main" id="{621BD025-A11F-4EC6-87A5-0E3D76441A61}"/>
              </a:ext>
            </a:extLst>
          </p:cNvPr>
          <p:cNvCxnSpPr>
            <a:cxnSpLocks/>
          </p:cNvCxnSpPr>
          <p:nvPr/>
        </p:nvCxnSpPr>
        <p:spPr>
          <a:xfrm flipH="1" flipV="1">
            <a:off x="6038632" y="3943056"/>
            <a:ext cx="117158" cy="9810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13885D2-47A0-4C66-9B4E-C3577F74CC92}"/>
              </a:ext>
            </a:extLst>
          </p:cNvPr>
          <p:cNvSpPr txBox="1"/>
          <p:nvPr/>
        </p:nvSpPr>
        <p:spPr>
          <a:xfrm>
            <a:off x="144992" y="583956"/>
            <a:ext cx="6100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DVT new rubber + </a:t>
            </a:r>
            <a:r>
              <a:rPr lang="en-US" altLang="zh-CN" sz="1800" dirty="0"/>
              <a:t>add 0.5t thickness</a:t>
            </a:r>
            <a:endParaRPr lang="zh-TW" altLang="en-US" sz="1800" dirty="0"/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E6FAD628-090E-4591-974D-69E30089C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893505">
            <a:off x="2087076" y="3438182"/>
            <a:ext cx="1695450" cy="1933575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D4665CEB-A49B-4063-AC21-37BD4623BA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024"/>
          <a:stretch/>
        </p:blipFill>
        <p:spPr>
          <a:xfrm rot="18993236">
            <a:off x="3691047" y="3286067"/>
            <a:ext cx="439920" cy="1504950"/>
          </a:xfrm>
          <a:prstGeom prst="rect">
            <a:avLst/>
          </a:prstGeom>
        </p:spPr>
      </p:pic>
      <p:cxnSp>
        <p:nvCxnSpPr>
          <p:cNvPr id="4" name="直線單箭頭接點 5">
            <a:extLst>
              <a:ext uri="{FF2B5EF4-FFF2-40B4-BE49-F238E27FC236}">
                <a16:creationId xmlns:a16="http://schemas.microsoft.com/office/drawing/2014/main" id="{3B9CBE2B-FD8D-4136-B78C-81DA82EAC4EF}"/>
              </a:ext>
            </a:extLst>
          </p:cNvPr>
          <p:cNvCxnSpPr>
            <a:cxnSpLocks/>
          </p:cNvCxnSpPr>
          <p:nvPr/>
        </p:nvCxnSpPr>
        <p:spPr>
          <a:xfrm flipV="1">
            <a:off x="2392406" y="4829897"/>
            <a:ext cx="247650" cy="4000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7">
            <a:extLst>
              <a:ext uri="{FF2B5EF4-FFF2-40B4-BE49-F238E27FC236}">
                <a16:creationId xmlns:a16="http://schemas.microsoft.com/office/drawing/2014/main" id="{A43A8F2C-D1B9-475A-B6A4-7C08799F9163}"/>
              </a:ext>
            </a:extLst>
          </p:cNvPr>
          <p:cNvSpPr txBox="1"/>
          <p:nvPr/>
        </p:nvSpPr>
        <p:spPr>
          <a:xfrm>
            <a:off x="1906632" y="5296622"/>
            <a:ext cx="170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Screw M3_7mm x8</a:t>
            </a:r>
            <a:endParaRPr lang="zh-TW" altLang="en-US" sz="1400" dirty="0"/>
          </a:p>
        </p:txBody>
      </p:sp>
      <p:cxnSp>
        <p:nvCxnSpPr>
          <p:cNvPr id="6" name="直線單箭頭接點 16">
            <a:extLst>
              <a:ext uri="{FF2B5EF4-FFF2-40B4-BE49-F238E27FC236}">
                <a16:creationId xmlns:a16="http://schemas.microsoft.com/office/drawing/2014/main" id="{A10A84E9-F679-4F09-96C5-B9A073743648}"/>
              </a:ext>
            </a:extLst>
          </p:cNvPr>
          <p:cNvCxnSpPr>
            <a:cxnSpLocks/>
          </p:cNvCxnSpPr>
          <p:nvPr/>
        </p:nvCxnSpPr>
        <p:spPr>
          <a:xfrm>
            <a:off x="2392406" y="3201485"/>
            <a:ext cx="366713" cy="7293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17">
            <a:extLst>
              <a:ext uri="{FF2B5EF4-FFF2-40B4-BE49-F238E27FC236}">
                <a16:creationId xmlns:a16="http://schemas.microsoft.com/office/drawing/2014/main" id="{DD496671-2288-4068-A691-8A2075AA0F18}"/>
              </a:ext>
            </a:extLst>
          </p:cNvPr>
          <p:cNvSpPr txBox="1"/>
          <p:nvPr/>
        </p:nvSpPr>
        <p:spPr>
          <a:xfrm>
            <a:off x="1748949" y="2893708"/>
            <a:ext cx="11911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Holder MIC</a:t>
            </a:r>
            <a:endParaRPr lang="zh-TW" altLang="en-US" sz="1400" dirty="0"/>
          </a:p>
        </p:txBody>
      </p:sp>
      <p:cxnSp>
        <p:nvCxnSpPr>
          <p:cNvPr id="28" name="直線單箭頭接點 22">
            <a:extLst>
              <a:ext uri="{FF2B5EF4-FFF2-40B4-BE49-F238E27FC236}">
                <a16:creationId xmlns:a16="http://schemas.microsoft.com/office/drawing/2014/main" id="{DC9E4481-3E29-4B01-ABF5-A01E5F45F78B}"/>
              </a:ext>
            </a:extLst>
          </p:cNvPr>
          <p:cNvCxnSpPr>
            <a:cxnSpLocks/>
          </p:cNvCxnSpPr>
          <p:nvPr/>
        </p:nvCxnSpPr>
        <p:spPr>
          <a:xfrm flipH="1" flipV="1">
            <a:off x="4230904" y="4650271"/>
            <a:ext cx="279569" cy="13376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685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AA2DE2E4-259D-4E2E-9822-3736434B3BFC}"/>
              </a:ext>
            </a:extLst>
          </p:cNvPr>
          <p:cNvSpPr txBox="1">
            <a:spLocks/>
          </p:cNvSpPr>
          <p:nvPr/>
        </p:nvSpPr>
        <p:spPr>
          <a:xfrm>
            <a:off x="255790" y="843829"/>
            <a:ext cx="7798437" cy="507437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Test result</a:t>
            </a:r>
          </a:p>
          <a:p>
            <a:pPr lvl="1"/>
            <a:r>
              <a:rPr lang="en-US" altLang="ko-KR" dirty="0"/>
              <a:t>All of mic sealing test conditions are fail </a:t>
            </a:r>
          </a:p>
          <a:p>
            <a:pPr lvl="1"/>
            <a:r>
              <a:rPr lang="en-US" altLang="ko-KR" dirty="0"/>
              <a:t>Of the three test conditions, the DVT result is the best.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Analysis </a:t>
            </a:r>
          </a:p>
          <a:p>
            <a:pPr lvl="1"/>
            <a:r>
              <a:rPr lang="en-US" altLang="ko-KR" dirty="0"/>
              <a:t>DVT housing, the </a:t>
            </a:r>
            <a:r>
              <a:rPr lang="en-US" altLang="zh-CN" sz="2400" dirty="0"/>
              <a:t>Holder MIC is designed based on the thickness of </a:t>
            </a:r>
            <a:r>
              <a:rPr lang="zh-TW" altLang="en-US" dirty="0"/>
              <a:t>SPONGE_MIC_SILICON </a:t>
            </a:r>
            <a:r>
              <a:rPr lang="en-US" altLang="zh-CN" sz="2400" dirty="0"/>
              <a:t>1.1t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In case of </a:t>
            </a:r>
            <a:r>
              <a:rPr lang="zh-TW" altLang="en-US" dirty="0"/>
              <a:t>SPONGE_MIC_SILICON </a:t>
            </a:r>
            <a:r>
              <a:rPr lang="en-US" altLang="zh-TW" dirty="0"/>
              <a:t>0.5t (as FII suggestion), insufficient pressure on the MIC hole. </a:t>
            </a:r>
            <a:br>
              <a:rPr lang="en-US" altLang="zh-TW" dirty="0"/>
            </a:br>
            <a:r>
              <a:rPr lang="en-US" altLang="zh-TW" dirty="0"/>
              <a:t>: Resonance occurred between the PCB and housing</a:t>
            </a:r>
            <a:br>
              <a:rPr lang="en-US" altLang="zh-TW" dirty="0"/>
            </a:br>
            <a:r>
              <a:rPr lang="en-US" altLang="zh-TW" dirty="0"/>
              <a:t> As a result not sealing of Mic (page 8)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to add </a:t>
            </a:r>
            <a:r>
              <a:rPr lang="en-US" altLang="zh-CN" sz="2400" dirty="0"/>
              <a:t>0.5t thickness between PCB and Silicon MIC</a:t>
            </a:r>
            <a:br>
              <a:rPr lang="en-US" altLang="zh-CN" sz="2400" dirty="0"/>
            </a:br>
            <a:r>
              <a:rPr lang="en-US" altLang="zh-CN" sz="2400" dirty="0"/>
              <a:t>: Resonance problem is solved (page 10). </a:t>
            </a:r>
            <a:br>
              <a:rPr lang="en-US" altLang="zh-CN" sz="2400" dirty="0"/>
            </a:br>
            <a:r>
              <a:rPr lang="en-US" altLang="zh-CN" sz="2400" dirty="0"/>
              <a:t> Weakly sealing conditions checked.</a:t>
            </a:r>
            <a:br>
              <a:rPr lang="en-US" altLang="zh-CN" sz="2400" dirty="0"/>
            </a:br>
            <a:endParaRPr lang="en-US" altLang="zh-CN" sz="2400" dirty="0"/>
          </a:p>
          <a:p>
            <a:pPr lvl="1"/>
            <a:endParaRPr lang="en-US" altLang="zh-TW" sz="2400" dirty="0"/>
          </a:p>
          <a:p>
            <a:r>
              <a:rPr lang="en-US" altLang="ko-KR" dirty="0"/>
              <a:t>Improvement way</a:t>
            </a:r>
          </a:p>
          <a:p>
            <a:pPr lvl="1"/>
            <a:r>
              <a:rPr lang="en-US" altLang="zh-TW" sz="2400" dirty="0"/>
              <a:t>uniform pressure should be applied on the PCB bottom side(Mic hole)</a:t>
            </a:r>
            <a:endParaRPr lang="en-US" altLang="ko-KR" dirty="0"/>
          </a:p>
          <a:p>
            <a:pPr lvl="1"/>
            <a:r>
              <a:rPr lang="en-US" altLang="ko-KR" dirty="0"/>
              <a:t>We think that is better to</a:t>
            </a:r>
          </a:p>
          <a:p>
            <a:pPr lvl="2"/>
            <a:r>
              <a:rPr lang="en-US" altLang="ko-KR" sz="2100" dirty="0"/>
              <a:t>apply </a:t>
            </a:r>
            <a:r>
              <a:rPr lang="zh-TW" altLang="en-US" sz="2100" dirty="0"/>
              <a:t>SPONGE_MIC_SILICON </a:t>
            </a:r>
            <a:r>
              <a:rPr lang="en-US" altLang="zh-CN" sz="2100" dirty="0"/>
              <a:t>1.1t</a:t>
            </a:r>
            <a:endParaRPr lang="en-US" altLang="ko-KR" sz="2100" dirty="0"/>
          </a:p>
          <a:p>
            <a:pPr lvl="2"/>
            <a:r>
              <a:rPr lang="en-US" altLang="ko-KR" dirty="0"/>
              <a:t>not apply O-ring on the PCB side.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</p:txBody>
      </p:sp>
      <p:pic>
        <p:nvPicPr>
          <p:cNvPr id="6" name="圖片 1">
            <a:extLst>
              <a:ext uri="{FF2B5EF4-FFF2-40B4-BE49-F238E27FC236}">
                <a16:creationId xmlns:a16="http://schemas.microsoft.com/office/drawing/2014/main" id="{2F2E08E0-BF56-4AD6-BB80-4C1595D75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430" y="1044765"/>
            <a:ext cx="3907175" cy="2513707"/>
          </a:xfrm>
          <a:prstGeom prst="rect">
            <a:avLst/>
          </a:prstGeom>
        </p:spPr>
      </p:pic>
      <p:sp>
        <p:nvSpPr>
          <p:cNvPr id="7" name="화살표: 아래쪽 6">
            <a:extLst>
              <a:ext uri="{FF2B5EF4-FFF2-40B4-BE49-F238E27FC236}">
                <a16:creationId xmlns:a16="http://schemas.microsoft.com/office/drawing/2014/main" id="{7ECF3415-FB1F-468B-8E1B-7A14E44A7BC3}"/>
              </a:ext>
            </a:extLst>
          </p:cNvPr>
          <p:cNvSpPr/>
          <p:nvPr/>
        </p:nvSpPr>
        <p:spPr>
          <a:xfrm rot="14793557">
            <a:off x="8729133" y="2194190"/>
            <a:ext cx="270934" cy="7027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圖片 30">
            <a:extLst>
              <a:ext uri="{FF2B5EF4-FFF2-40B4-BE49-F238E27FC236}">
                <a16:creationId xmlns:a16="http://schemas.microsoft.com/office/drawing/2014/main" id="{4E2A3678-5DC6-407A-8E3A-67996C63E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833" y="3019499"/>
            <a:ext cx="3782378" cy="2112354"/>
          </a:xfrm>
          <a:prstGeom prst="rect">
            <a:avLst/>
          </a:prstGeom>
        </p:spPr>
      </p:pic>
      <p:sp>
        <p:nvSpPr>
          <p:cNvPr id="9" name="화살표: 아래쪽 8">
            <a:extLst>
              <a:ext uri="{FF2B5EF4-FFF2-40B4-BE49-F238E27FC236}">
                <a16:creationId xmlns:a16="http://schemas.microsoft.com/office/drawing/2014/main" id="{ADEDA1A2-B810-4781-9741-56D9E2769F65}"/>
              </a:ext>
            </a:extLst>
          </p:cNvPr>
          <p:cNvSpPr/>
          <p:nvPr/>
        </p:nvSpPr>
        <p:spPr>
          <a:xfrm>
            <a:off x="10430933" y="3993796"/>
            <a:ext cx="270934" cy="7027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727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AA2DE2E4-259D-4E2E-9822-3736434B3BFC}"/>
              </a:ext>
            </a:extLst>
          </p:cNvPr>
          <p:cNvSpPr txBox="1">
            <a:spLocks/>
          </p:cNvSpPr>
          <p:nvPr/>
        </p:nvSpPr>
        <p:spPr>
          <a:xfrm>
            <a:off x="255789" y="843829"/>
            <a:ext cx="10515600" cy="5082837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Action item</a:t>
            </a:r>
          </a:p>
          <a:p>
            <a:pPr lvl="1"/>
            <a:r>
              <a:rPr lang="en-US" altLang="ko-KR" dirty="0"/>
              <a:t>FII</a:t>
            </a:r>
            <a:r>
              <a:rPr lang="ko-KR" altLang="en-US" dirty="0"/>
              <a:t> </a:t>
            </a:r>
            <a:r>
              <a:rPr lang="en-US" altLang="ko-KR" dirty="0"/>
              <a:t>test</a:t>
            </a:r>
            <a:r>
              <a:rPr lang="ko-KR" altLang="en-US" dirty="0"/>
              <a:t> </a:t>
            </a:r>
            <a:r>
              <a:rPr lang="en-US" altLang="ko-KR" dirty="0"/>
              <a:t>result update</a:t>
            </a:r>
          </a:p>
          <a:p>
            <a:pPr lvl="2"/>
            <a:r>
              <a:rPr lang="en-US" altLang="ko-KR" dirty="0"/>
              <a:t>DVT</a:t>
            </a:r>
            <a:r>
              <a:rPr lang="ko-KR" altLang="en-US" dirty="0"/>
              <a:t> </a:t>
            </a:r>
            <a:r>
              <a:rPr lang="en-US" altLang="ko-KR" dirty="0"/>
              <a:t>condition : SPONGE_MIC_SILICON 1.1t</a:t>
            </a:r>
          </a:p>
          <a:p>
            <a:pPr lvl="2"/>
            <a:r>
              <a:rPr lang="en-US" altLang="ko-KR" dirty="0"/>
              <a:t>New silicon condition : new </a:t>
            </a:r>
            <a:r>
              <a:rPr lang="en-US" altLang="zh-CN" sz="2000" dirty="0"/>
              <a:t>Silicon MIC</a:t>
            </a:r>
            <a:r>
              <a:rPr lang="en-US" altLang="ko-KR" dirty="0"/>
              <a:t> + </a:t>
            </a:r>
            <a:r>
              <a:rPr lang="en-US" altLang="ko-KR" dirty="0" err="1"/>
              <a:t>o-ring</a:t>
            </a:r>
            <a:r>
              <a:rPr lang="en-US" altLang="ko-KR" dirty="0"/>
              <a:t> </a:t>
            </a:r>
            <a:r>
              <a:rPr lang="en-US" altLang="zh-CN" sz="2000" dirty="0"/>
              <a:t>Sponge MIC Silicon (new)</a:t>
            </a:r>
          </a:p>
          <a:p>
            <a:pPr lvl="2"/>
            <a:r>
              <a:rPr lang="en-US" altLang="zh-TW" sz="2000" dirty="0"/>
              <a:t>New condition : </a:t>
            </a:r>
            <a:r>
              <a:rPr lang="en-US" altLang="ko-KR" dirty="0"/>
              <a:t>SPONGE_MIC_SILICON 1.1t + </a:t>
            </a:r>
          </a:p>
          <a:p>
            <a:pPr lvl="2"/>
            <a:endParaRPr lang="en-US" altLang="zh-TW" sz="2000" dirty="0"/>
          </a:p>
          <a:p>
            <a:pPr lvl="2"/>
            <a:endParaRPr lang="en-US" altLang="zh-TW" dirty="0"/>
          </a:p>
          <a:p>
            <a:pPr lvl="2"/>
            <a:endParaRPr lang="zh-TW" altLang="en-US" sz="2000" dirty="0"/>
          </a:p>
          <a:p>
            <a:pPr lvl="1"/>
            <a:r>
              <a:rPr lang="en-US" altLang="ko-KR" dirty="0"/>
              <a:t>Find the solution for sealing more than -25db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r>
              <a:rPr lang="en-US" altLang="ko-KR" dirty="0"/>
              <a:t>Plan</a:t>
            </a:r>
          </a:p>
          <a:p>
            <a:pPr lvl="1"/>
            <a:r>
              <a:rPr lang="en-US" altLang="ko-KR" dirty="0"/>
              <a:t>Ejection mold : </a:t>
            </a:r>
            <a:r>
              <a:rPr lang="en-US" altLang="zh-CN" sz="2400" dirty="0"/>
              <a:t>Holder MIC, Top Cover -&gt; not change</a:t>
            </a:r>
            <a:endParaRPr lang="zh-TW" altLang="en-US" sz="2400" dirty="0"/>
          </a:p>
          <a:p>
            <a:pPr lvl="1"/>
            <a:r>
              <a:rPr lang="en-US" altLang="zh-TW" sz="2400" dirty="0"/>
              <a:t>Silicon mold</a:t>
            </a:r>
          </a:p>
          <a:p>
            <a:pPr lvl="2"/>
            <a:r>
              <a:rPr lang="en-US" altLang="zh-CN" sz="2000" dirty="0"/>
              <a:t>Silicon MIC : update design as </a:t>
            </a:r>
            <a:r>
              <a:rPr lang="en-US" altLang="zh-CN" sz="2000" dirty="0" err="1"/>
              <a:t>Fii</a:t>
            </a:r>
            <a:r>
              <a:rPr lang="en-US" altLang="zh-CN" sz="2000" dirty="0"/>
              <a:t> suggestion</a:t>
            </a:r>
          </a:p>
          <a:p>
            <a:pPr lvl="2"/>
            <a:endParaRPr lang="en-US" altLang="zh-CN" sz="2000" dirty="0"/>
          </a:p>
          <a:p>
            <a:pPr lvl="2"/>
            <a:r>
              <a:rPr lang="en-US" altLang="zh-CN" sz="2000" dirty="0"/>
              <a:t>Sponge MIC Silicon (add </a:t>
            </a:r>
            <a:r>
              <a:rPr lang="en-US" altLang="ko-KR" dirty="0" err="1"/>
              <a:t>o-ring</a:t>
            </a:r>
            <a:r>
              <a:rPr lang="en-US" altLang="zh-CN" sz="2000" dirty="0"/>
              <a:t>)</a:t>
            </a:r>
          </a:p>
          <a:p>
            <a:pPr marL="914400" lvl="2" indent="0">
              <a:buNone/>
            </a:pPr>
            <a:r>
              <a:rPr lang="en-US" altLang="zh-CN" sz="2000" dirty="0"/>
              <a:t>: TBD.</a:t>
            </a:r>
          </a:p>
          <a:p>
            <a:pPr marL="914400" lvl="2" indent="0">
              <a:buNone/>
            </a:pPr>
            <a:r>
              <a:rPr lang="en-US" altLang="zh-CN" dirty="0"/>
              <a:t>:</a:t>
            </a:r>
            <a:r>
              <a:rPr lang="en-US" altLang="zh-CN" sz="2000" dirty="0"/>
              <a:t> Need to fix DVT3 conditions</a:t>
            </a:r>
          </a:p>
          <a:p>
            <a:pPr marL="914400" lvl="2" indent="0">
              <a:buNone/>
            </a:pPr>
            <a:r>
              <a:rPr lang="en-US" altLang="zh-CN" sz="2000" dirty="0"/>
              <a:t>:</a:t>
            </a:r>
            <a:r>
              <a:rPr lang="en-US" altLang="zh-CN" dirty="0"/>
              <a:t> Specification should be confirmed by next week. (3/31)</a:t>
            </a:r>
            <a:endParaRPr lang="zh-TW" altLang="en-US" sz="2000" dirty="0"/>
          </a:p>
          <a:p>
            <a:pPr lvl="2"/>
            <a:endParaRPr lang="zh-TW" altLang="en-US" dirty="0"/>
          </a:p>
          <a:p>
            <a:pPr lvl="1"/>
            <a:endParaRPr lang="en-US" altLang="ko-KR" dirty="0"/>
          </a:p>
          <a:p>
            <a:r>
              <a:rPr lang="en-US" altLang="ko-KR" dirty="0"/>
              <a:t>Note.</a:t>
            </a:r>
          </a:p>
          <a:p>
            <a:pPr lvl="1"/>
            <a:r>
              <a:rPr lang="en-US" altLang="ko-KR" dirty="0"/>
              <a:t>In accordance with MIC &amp; Speaker specifications, We must be certified using DVT3 unit by an authorized Korean testing lab. </a:t>
            </a:r>
            <a:r>
              <a:rPr lang="ko-KR" altLang="en-US" dirty="0"/>
              <a:t> </a:t>
            </a:r>
            <a:endParaRPr lang="en-US" altLang="ko-KR" dirty="0"/>
          </a:p>
        </p:txBody>
      </p:sp>
      <p:pic>
        <p:nvPicPr>
          <p:cNvPr id="7" name="圖片 3">
            <a:extLst>
              <a:ext uri="{FF2B5EF4-FFF2-40B4-BE49-F238E27FC236}">
                <a16:creationId xmlns:a16="http://schemas.microsoft.com/office/drawing/2014/main" id="{D8D59285-FF88-4C46-8AC3-B91D6203D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5267" y="3691973"/>
            <a:ext cx="3600000" cy="406862"/>
          </a:xfrm>
          <a:prstGeom prst="rect">
            <a:avLst/>
          </a:prstGeom>
        </p:spPr>
      </p:pic>
      <p:pic>
        <p:nvPicPr>
          <p:cNvPr id="9" name="圖片 3">
            <a:extLst>
              <a:ext uri="{FF2B5EF4-FFF2-40B4-BE49-F238E27FC236}">
                <a16:creationId xmlns:a16="http://schemas.microsoft.com/office/drawing/2014/main" id="{99BDF0A1-735E-4043-B597-17050A3C4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5267" y="1809238"/>
            <a:ext cx="2023559" cy="228697"/>
          </a:xfrm>
          <a:prstGeom prst="rect">
            <a:avLst/>
          </a:prstGeom>
        </p:spPr>
      </p:pic>
      <p:pic>
        <p:nvPicPr>
          <p:cNvPr id="10" name="圖片 5">
            <a:extLst>
              <a:ext uri="{FF2B5EF4-FFF2-40B4-BE49-F238E27FC236}">
                <a16:creationId xmlns:a16="http://schemas.microsoft.com/office/drawing/2014/main" id="{CE5CE05D-7C79-4A0B-9557-902EDE8D2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6267" y="1058314"/>
            <a:ext cx="2023560" cy="559764"/>
          </a:xfrm>
          <a:prstGeom prst="rect">
            <a:avLst/>
          </a:prstGeom>
        </p:spPr>
      </p:pic>
      <p:pic>
        <p:nvPicPr>
          <p:cNvPr id="11" name="圖片 3">
            <a:extLst>
              <a:ext uri="{FF2B5EF4-FFF2-40B4-BE49-F238E27FC236}">
                <a16:creationId xmlns:a16="http://schemas.microsoft.com/office/drawing/2014/main" id="{F4390FAE-ABCF-4D4C-8933-EC9E43D15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562" y="1355866"/>
            <a:ext cx="2023559" cy="228697"/>
          </a:xfrm>
          <a:prstGeom prst="rect">
            <a:avLst/>
          </a:prstGeom>
        </p:spPr>
      </p:pic>
      <p:pic>
        <p:nvPicPr>
          <p:cNvPr id="13" name="圖片 6">
            <a:extLst>
              <a:ext uri="{FF2B5EF4-FFF2-40B4-BE49-F238E27FC236}">
                <a16:creationId xmlns:a16="http://schemas.microsoft.com/office/drawing/2014/main" id="{A1A225BA-F019-4503-A820-D98125967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9121" y="1698876"/>
            <a:ext cx="1965097" cy="532692"/>
          </a:xfrm>
          <a:prstGeom prst="rect">
            <a:avLst/>
          </a:prstGeom>
        </p:spPr>
      </p:pic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3A04AE08-BFD5-400F-AAD2-ADFD79CC2478}"/>
              </a:ext>
            </a:extLst>
          </p:cNvPr>
          <p:cNvCxnSpPr>
            <a:cxnSpLocks/>
          </p:cNvCxnSpPr>
          <p:nvPr/>
        </p:nvCxnSpPr>
        <p:spPr>
          <a:xfrm flipV="1">
            <a:off x="5884333" y="1343677"/>
            <a:ext cx="351229" cy="154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34399D03-8630-477E-80B0-964B5B6EE091}"/>
              </a:ext>
            </a:extLst>
          </p:cNvPr>
          <p:cNvCxnSpPr>
            <a:cxnSpLocks/>
          </p:cNvCxnSpPr>
          <p:nvPr/>
        </p:nvCxnSpPr>
        <p:spPr>
          <a:xfrm>
            <a:off x="4207933" y="1698876"/>
            <a:ext cx="1811867" cy="110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BCD36F8-F303-41BE-9F63-0E0E9FC91EEE}"/>
              </a:ext>
            </a:extLst>
          </p:cNvPr>
          <p:cNvSpPr/>
          <p:nvPr/>
        </p:nvSpPr>
        <p:spPr>
          <a:xfrm>
            <a:off x="6235562" y="990600"/>
            <a:ext cx="4737238" cy="6274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769E624-F5BC-4B18-9513-1CB43514DAFC}"/>
              </a:ext>
            </a:extLst>
          </p:cNvPr>
          <p:cNvSpPr/>
          <p:nvPr/>
        </p:nvSpPr>
        <p:spPr>
          <a:xfrm>
            <a:off x="6101885" y="1696755"/>
            <a:ext cx="4737238" cy="6274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73B862FB-0EFC-459C-82AD-8217A34E5794}"/>
              </a:ext>
            </a:extLst>
          </p:cNvPr>
          <p:cNvCxnSpPr>
            <a:cxnSpLocks/>
          </p:cNvCxnSpPr>
          <p:nvPr/>
        </p:nvCxnSpPr>
        <p:spPr>
          <a:xfrm>
            <a:off x="4190861" y="3848754"/>
            <a:ext cx="1811867" cy="110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06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2">
            <a:extLst>
              <a:ext uri="{FF2B5EF4-FFF2-40B4-BE49-F238E27FC236}">
                <a16:creationId xmlns:a16="http://schemas.microsoft.com/office/drawing/2014/main" id="{93C81586-E6F6-46F3-A6F5-14F244267EEB}"/>
              </a:ext>
            </a:extLst>
          </p:cNvPr>
          <p:cNvSpPr txBox="1">
            <a:spLocks/>
          </p:cNvSpPr>
          <p:nvPr/>
        </p:nvSpPr>
        <p:spPr>
          <a:xfrm>
            <a:off x="255789" y="843830"/>
            <a:ext cx="11850486" cy="5709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dirty="0"/>
              <a:t>End of Documents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8195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708</Words>
  <Application>Microsoft Office PowerPoint</Application>
  <PresentationFormat>와이드스크린</PresentationFormat>
  <Paragraphs>133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Son Seunghwan</dc:creator>
  <cp:lastModifiedBy>Son Seunghwan</cp:lastModifiedBy>
  <cp:revision>90</cp:revision>
  <dcterms:created xsi:type="dcterms:W3CDTF">2020-10-07T06:57:53Z</dcterms:created>
  <dcterms:modified xsi:type="dcterms:W3CDTF">2021-03-23T09:09:23Z</dcterms:modified>
</cp:coreProperties>
</file>